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3" r:id="rId27"/>
    <p:sldId id="290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8581CD-078D-40BE-94CC-A0FFAC04A8F2}">
  <a:tblStyle styleId="{A28581CD-078D-40BE-94CC-A0FFAC04A8F2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2FE1723-3E74-48D6-AD58-8142037CE225}" styleName="Table_1">
    <a:wholeTbl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2041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049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76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438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544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73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368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21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153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75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145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18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245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76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173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18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673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88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53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84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37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0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95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06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117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5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#slide=id.g157672abb7_0_54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#slide=id.g15768b7cad_0_126"/><Relationship Id="rId5" Type="http://schemas.openxmlformats.org/officeDocument/2006/relationships/hyperlink" Target="#slide=id.g15768b7cad_0_0"/><Relationship Id="rId4" Type="http://schemas.openxmlformats.org/officeDocument/2006/relationships/hyperlink" Target="#slide=id.g157672abb7_0_27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Wp6xL_aG7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dQZOMnO7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ppt/slides/slide6.xml" TargetMode="External"/><Relationship Id="rId3" Type="http://schemas.openxmlformats.org/officeDocument/2006/relationships/image" Target="../media/image3.jpg"/><Relationship Id="rId7" Type="http://schemas.openxmlformats.org/officeDocument/2006/relationships/hyperlink" Target="ppt/slides/slide7.x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ppt/slides/slide8.xml" TargetMode="External"/><Relationship Id="rId5" Type="http://schemas.openxmlformats.org/officeDocument/2006/relationships/hyperlink" Target="ppt/slides/slide5.xml" TargetMode="External"/><Relationship Id="rId4" Type="http://schemas.openxmlformats.org/officeDocument/2006/relationships/hyperlink" Target="ppt/slides/slide4.x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Shape 84"/>
          <p:cNvGraphicFramePr/>
          <p:nvPr/>
        </p:nvGraphicFramePr>
        <p:xfrm>
          <a:off x="620050" y="269875"/>
          <a:ext cx="11184800" cy="1056640"/>
        </p:xfrm>
        <a:graphic>
          <a:graphicData uri="http://schemas.openxmlformats.org/drawingml/2006/table">
            <a:tbl>
              <a:tblPr>
                <a:noFill/>
                <a:tableStyleId>{A28581CD-078D-40BE-94CC-A0FFAC04A8F2}</a:tableStyleId>
              </a:tblPr>
              <a:tblGrid>
                <a:gridCol w="2552825"/>
                <a:gridCol w="6144075"/>
                <a:gridCol w="1569675"/>
                <a:gridCol w="918225"/>
              </a:tblGrid>
              <a:tr h="264150">
                <a:tc row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 anchor="ctr"/>
                </a:tc>
                <a:tc rowSpan="4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CO" sz="1200" b="1"/>
                        <a:t>Instructivo uso y manejo del SEB para estudiantes</a:t>
                      </a: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CO" sz="900"/>
                        <a:t>CODIGO:</a:t>
                      </a:r>
                    </a:p>
                  </a:txBody>
                  <a:tcPr marL="50800" marR="508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4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CO" sz="900"/>
                        <a:t>VERSIÓN:</a:t>
                      </a:r>
                    </a:p>
                  </a:txBody>
                  <a:tcPr marL="50800" marR="508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/>
                </a:tc>
              </a:tr>
              <a:tr h="264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CO" sz="900"/>
                        <a:t>FECHA:</a:t>
                      </a:r>
                    </a:p>
                  </a:txBody>
                  <a:tcPr marL="50800" marR="508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/>
                </a:tc>
              </a:tr>
              <a:tr h="264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CO" sz="900"/>
                        <a:t>HOJA:</a:t>
                      </a:r>
                    </a:p>
                  </a:txBody>
                  <a:tcPr marL="50800" marR="508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pic>
        <p:nvPicPr>
          <p:cNvPr id="85" name="Shape 85" descr="encabezad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375" y="351575"/>
            <a:ext cx="1490375" cy="9059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Shape 86"/>
          <p:cNvGraphicFramePr/>
          <p:nvPr/>
        </p:nvGraphicFramePr>
        <p:xfrm>
          <a:off x="3193225" y="2691725"/>
          <a:ext cx="5922000" cy="1328420"/>
        </p:xfrm>
        <a:graphic>
          <a:graphicData uri="http://schemas.openxmlformats.org/drawingml/2006/table">
            <a:tbl>
              <a:tblPr bandRow="1" bandCol="1">
                <a:noFill/>
                <a:tableStyleId>{A2FE1723-3E74-48D6-AD58-8142037CE225}</a:tableStyleId>
              </a:tblPr>
              <a:tblGrid>
                <a:gridCol w="5194300"/>
                <a:gridCol w="727700"/>
              </a:tblGrid>
              <a:tr h="203200"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 b="1" dirty="0"/>
                        <a:t>Procesos: enseñanza y aprendizaje, evaluación y promoción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 b="1"/>
                        <a:t>Pág.</a:t>
                      </a: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200" u="sng" dirty="0">
                          <a:solidFill>
                            <a:schemeClr val="hlink"/>
                          </a:solidFill>
                          <a:hlinkClick r:id="rId4"/>
                        </a:rPr>
                        <a:t>Generalidades del SEB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/>
                        <a:t>2</a:t>
                      </a: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s-CO" sz="1200" u="sng">
                          <a:solidFill>
                            <a:schemeClr val="hlink"/>
                          </a:solidFill>
                          <a:hlinkClick r:id="rId5"/>
                        </a:rPr>
                        <a:t>Ayuda para acceder al material de prueba de suficiencia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/>
                        <a:t>17</a:t>
                      </a: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s-CO" sz="1200" u="sng">
                          <a:solidFill>
                            <a:schemeClr val="hlink"/>
                          </a:solidFill>
                          <a:hlinkClick r:id="rId6"/>
                        </a:rPr>
                        <a:t>Ingreso de autoevaluación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/>
                        <a:t>23</a:t>
                      </a: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s-CO" sz="1200" u="sng">
                          <a:solidFill>
                            <a:schemeClr val="hlink"/>
                          </a:solidFill>
                          <a:hlinkClick r:id="rId7"/>
                        </a:rPr>
                        <a:t>App Edupage para android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CO" sz="1100"/>
                        <a:t>26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graphicFrame>
        <p:nvGraphicFramePr>
          <p:cNvPr id="87" name="Shape 87"/>
          <p:cNvGraphicFramePr/>
          <p:nvPr/>
        </p:nvGraphicFramePr>
        <p:xfrm>
          <a:off x="2323762" y="5530600"/>
          <a:ext cx="7660925" cy="571575"/>
        </p:xfrm>
        <a:graphic>
          <a:graphicData uri="http://schemas.openxmlformats.org/drawingml/2006/table">
            <a:tbl>
              <a:tblPr bandRow="1" bandCol="1">
                <a:noFill/>
                <a:tableStyleId>{A2FE1723-3E74-48D6-AD58-8142037CE225}</a:tableStyleId>
              </a:tblPr>
              <a:tblGrid>
                <a:gridCol w="2638600"/>
                <a:gridCol w="2110700"/>
                <a:gridCol w="2911625"/>
              </a:tblGrid>
              <a:tr h="57157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s-CO" sz="1000" b="1"/>
                        <a:t>Elaborado por: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s-CO" sz="1000" b="1"/>
                        <a:t>Revisado por: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s-CO" sz="1000" b="1"/>
                        <a:t>Aprobado por: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2712924" y="460600"/>
            <a:ext cx="67650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/ Tarea - actividad detallada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164" y="1360150"/>
            <a:ext cx="10543826" cy="468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10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570" y="0"/>
            <a:ext cx="1007978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1596570" y="5435366"/>
            <a:ext cx="1843315" cy="923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se observan las metas y las fases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552535" y="558304"/>
            <a:ext cx="3289636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ir al plan de otra asignatura</a:t>
            </a:r>
          </a:p>
        </p:txBody>
      </p:sp>
      <p:sp>
        <p:nvSpPr>
          <p:cNvPr id="206" name="Shape 206"/>
          <p:cNvSpPr/>
          <p:nvPr/>
        </p:nvSpPr>
        <p:spPr>
          <a:xfrm>
            <a:off x="4833257" y="1117600"/>
            <a:ext cx="6217796" cy="5740399"/>
          </a:xfrm>
          <a:prstGeom prst="roundRect">
            <a:avLst>
              <a:gd name="adj" fmla="val 22727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Shape 207"/>
          <p:cNvCxnSpPr/>
          <p:nvPr/>
        </p:nvCxnSpPr>
        <p:spPr>
          <a:xfrm rot="10800000" flipH="1">
            <a:off x="3439885" y="4833256"/>
            <a:ext cx="1393371" cy="106377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8" name="Shape 208"/>
          <p:cNvCxnSpPr>
            <a:stCxn id="205" idx="1"/>
          </p:cNvCxnSpPr>
          <p:nvPr/>
        </p:nvCxnSpPr>
        <p:spPr>
          <a:xfrm rot="10800000">
            <a:off x="4361135" y="742970"/>
            <a:ext cx="3191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9" name="Shape 209"/>
          <p:cNvSpPr txBox="1"/>
          <p:nvPr/>
        </p:nvSpPr>
        <p:spPr>
          <a:xfrm>
            <a:off x="79828" y="3033250"/>
            <a:ext cx="1843315" cy="923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dar clic aquí, lo lleva a cada meta y fase</a:t>
            </a:r>
          </a:p>
        </p:txBody>
      </p:sp>
      <p:cxnSp>
        <p:nvCxnSpPr>
          <p:cNvPr id="210" name="Shape 210"/>
          <p:cNvCxnSpPr/>
          <p:nvPr/>
        </p:nvCxnSpPr>
        <p:spPr>
          <a:xfrm rot="10800000" flipH="1">
            <a:off x="1923143" y="2394856"/>
            <a:ext cx="457199" cy="103414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1" name="Shape 211"/>
          <p:cNvCxnSpPr/>
          <p:nvPr/>
        </p:nvCxnSpPr>
        <p:spPr>
          <a:xfrm>
            <a:off x="1923143" y="3428998"/>
            <a:ext cx="631370" cy="40715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12" name="Shape 212"/>
          <p:cNvSpPr/>
          <p:nvPr/>
        </p:nvSpPr>
        <p:spPr>
          <a:xfrm>
            <a:off x="2554515" y="1582057"/>
            <a:ext cx="2104572" cy="1611086"/>
          </a:xfrm>
          <a:prstGeom prst="bracePair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554515" y="3193141"/>
            <a:ext cx="2162630" cy="1286027"/>
          </a:xfrm>
          <a:prstGeom prst="bracePair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9192938" y="1998298"/>
            <a:ext cx="2714170" cy="107721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Preparación  de clases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11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477" y="329375"/>
            <a:ext cx="8325200" cy="60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15775" y="4833232"/>
            <a:ext cx="1843200" cy="174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se observa el material de apoyo que publica el maestro, en caso de requerirlo.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15775" y="1729175"/>
            <a:ext cx="2595000" cy="69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cada fase, al final esta el material académico</a:t>
            </a:r>
          </a:p>
        </p:txBody>
      </p:sp>
      <p:cxnSp>
        <p:nvCxnSpPr>
          <p:cNvPr id="223" name="Shape 223"/>
          <p:cNvCxnSpPr/>
          <p:nvPr/>
        </p:nvCxnSpPr>
        <p:spPr>
          <a:xfrm>
            <a:off x="2187485" y="5233355"/>
            <a:ext cx="1363800" cy="693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4" name="Shape 224"/>
          <p:cNvCxnSpPr/>
          <p:nvPr/>
        </p:nvCxnSpPr>
        <p:spPr>
          <a:xfrm rot="10800000" flipH="1">
            <a:off x="2852210" y="1455280"/>
            <a:ext cx="1409400" cy="50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5007285" y="1602655"/>
            <a:ext cx="22800" cy="3974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26" name="Shape 226"/>
          <p:cNvSpPr txBox="1"/>
          <p:nvPr/>
        </p:nvSpPr>
        <p:spPr>
          <a:xfrm>
            <a:off x="7465875" y="2330150"/>
            <a:ext cx="4329000" cy="25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Atención: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material académico (guias, talleres) se publica según lo planeado por el maestro.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12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076325"/>
            <a:ext cx="9144000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4353373" y="460600"/>
            <a:ext cx="3989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13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236" y="604837"/>
            <a:ext cx="8391524" cy="564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97289" y="3577598"/>
            <a:ext cx="1843315" cy="1200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mensajes aparecen en el App del celular y en el SEB. 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7552535" y="558304"/>
            <a:ext cx="3289636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escribir un mensaje</a:t>
            </a:r>
          </a:p>
        </p:txBody>
      </p:sp>
      <p:cxnSp>
        <p:nvCxnSpPr>
          <p:cNvPr id="242" name="Shape 242"/>
          <p:cNvCxnSpPr>
            <a:stCxn id="241" idx="1"/>
          </p:cNvCxnSpPr>
          <p:nvPr/>
        </p:nvCxnSpPr>
        <p:spPr>
          <a:xfrm flipH="1">
            <a:off x="5457335" y="742970"/>
            <a:ext cx="2095200" cy="110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43" name="Shape 243"/>
          <p:cNvSpPr txBox="1"/>
          <p:nvPr/>
        </p:nvSpPr>
        <p:spPr>
          <a:xfrm>
            <a:off x="97350" y="430525"/>
            <a:ext cx="1843200" cy="283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elije un profesor y se envía un mensaje.  Tenga en cuenta los tiempos de la jornada laboral para enviar mensajes  y recibir respuesta</a:t>
            </a:r>
          </a:p>
        </p:txBody>
      </p:sp>
      <p:sp>
        <p:nvSpPr>
          <p:cNvPr id="244" name="Shape 244"/>
          <p:cNvSpPr/>
          <p:nvPr/>
        </p:nvSpPr>
        <p:spPr>
          <a:xfrm>
            <a:off x="1980972" y="1485141"/>
            <a:ext cx="7292701" cy="3565829"/>
          </a:xfrm>
          <a:prstGeom prst="bracePair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14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2" y="1323300"/>
            <a:ext cx="10610642" cy="503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1528800" y="617100"/>
            <a:ext cx="9134400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Tablones de anuncios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15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528800" y="617100"/>
            <a:ext cx="9134400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 a Cafetería - Menú del restaurante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974" y="1323299"/>
            <a:ext cx="8447593" cy="5404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16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ctrTitle"/>
          </p:nvPr>
        </p:nvSpPr>
        <p:spPr>
          <a:xfrm>
            <a:off x="1524000" y="2491696"/>
            <a:ext cx="9144000" cy="164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CO" sz="4800"/>
              <a:t>Ayuda para acceder al material de prueba de suficiencia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17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l="13711" t="-322" r="28870" b="43777"/>
          <a:stretch/>
        </p:blipFill>
        <p:spPr>
          <a:xfrm>
            <a:off x="4738789" y="2427388"/>
            <a:ext cx="6687300" cy="38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151642" y="3593169"/>
            <a:ext cx="37593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En MENSAJES, recibirá una notificación con el nombre “TALLER PRUEBA DE SUFICIENCIA…”  </a:t>
            </a:r>
          </a:p>
        </p:txBody>
      </p:sp>
      <p:cxnSp>
        <p:nvCxnSpPr>
          <p:cNvPr id="272" name="Shape 272"/>
          <p:cNvCxnSpPr>
            <a:stCxn id="271" idx="3"/>
            <a:endCxn id="273" idx="1"/>
          </p:cNvCxnSpPr>
          <p:nvPr/>
        </p:nvCxnSpPr>
        <p:spPr>
          <a:xfrm>
            <a:off x="3910942" y="4054869"/>
            <a:ext cx="1369800" cy="144270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74" name="Shape 274"/>
          <p:cNvSpPr/>
          <p:nvPr/>
        </p:nvSpPr>
        <p:spPr>
          <a:xfrm>
            <a:off x="6942242" y="4978400"/>
            <a:ext cx="3939900" cy="45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5280698" y="5204062"/>
            <a:ext cx="4482000" cy="586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51642" y="1674849"/>
            <a:ext cx="4041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recibió la notificación, vaya al punto 1. </a:t>
            </a:r>
          </a:p>
        </p:txBody>
      </p:sp>
      <p:cxnSp>
        <p:nvCxnSpPr>
          <p:cNvPr id="276" name="Shape 276"/>
          <p:cNvCxnSpPr>
            <a:stCxn id="275" idx="2"/>
          </p:cNvCxnSpPr>
          <p:nvPr/>
        </p:nvCxnSpPr>
        <p:spPr>
          <a:xfrm flipH="1">
            <a:off x="477592" y="2044149"/>
            <a:ext cx="1695000" cy="1548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77" name="Shape 277"/>
          <p:cNvSpPr txBox="1"/>
          <p:nvPr/>
        </p:nvSpPr>
        <p:spPr>
          <a:xfrm>
            <a:off x="6117989" y="1611562"/>
            <a:ext cx="57282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quiere ir directamente al material, vaya al punto 5. al final de esta guía. 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18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l="8834" t="48028" r="52669" b="41396"/>
          <a:stretch/>
        </p:blipFill>
        <p:spPr>
          <a:xfrm>
            <a:off x="2209757" y="3149600"/>
            <a:ext cx="9629400" cy="14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6842414" y="4035862"/>
            <a:ext cx="1512600" cy="383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377242" y="1320800"/>
            <a:ext cx="5033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En la Notificación, dar clic en “Inicio de material”</a:t>
            </a:r>
          </a:p>
        </p:txBody>
      </p:sp>
      <p:cxnSp>
        <p:nvCxnSpPr>
          <p:cNvPr id="286" name="Shape 286"/>
          <p:cNvCxnSpPr>
            <a:stCxn id="285" idx="2"/>
            <a:endCxn id="284" idx="0"/>
          </p:cNvCxnSpPr>
          <p:nvPr/>
        </p:nvCxnSpPr>
        <p:spPr>
          <a:xfrm>
            <a:off x="3894092" y="1690100"/>
            <a:ext cx="3704700" cy="2345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19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20400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CO"/>
              <a:t>Generalidades del SEB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69025" y="1223550"/>
            <a:ext cx="10515600" cy="521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39285"/>
              <a:buNone/>
            </a:pPr>
            <a:r>
              <a:rPr lang="es-CO"/>
              <a:t>El SEB  es  nuestro sistema por web para el seguimiento del proceso académico y formativo y emisiòn de informes. En este sitio  encuentra: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La planeación y programación de todas las asignaturas.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Actividades evaluativas,  calificaciones, tareas y guìas o talleres de estudio.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El desempeño a nivel de comportamiento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La asistencia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El horario de clases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Al final de cada periodo: el Informe Periódico del Proceso Académico y Formativo.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El menú diario del restaurante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Información de interés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Mensajes institucionales, citaciones, observaciones y recomendaciones de los docentes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s-CO"/>
              <a:t>Los planes de trabajo en caso de inasistencias.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39285"/>
              <a:buNone/>
            </a:pPr>
            <a:r>
              <a:rPr lang="es-CO"/>
              <a:t>Para ingresar digite la direcciòn </a:t>
            </a:r>
            <a:r>
              <a:rPr lang="es-CO" u="sng">
                <a:solidFill>
                  <a:schemeClr val="hlink"/>
                </a:solidFill>
                <a:hlinkClick r:id="rId3"/>
              </a:rPr>
              <a:t>www.</a:t>
            </a:r>
            <a:r>
              <a:rPr lang="es-CO"/>
              <a:t>institutocaldas.edupage.org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l="8241" t="17645" r="41477" b="2545"/>
          <a:stretch/>
        </p:blipFill>
        <p:spPr>
          <a:xfrm>
            <a:off x="5023555" y="383820"/>
            <a:ext cx="6574500" cy="5870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3" name="Shape 293"/>
          <p:cNvSpPr txBox="1"/>
          <p:nvPr/>
        </p:nvSpPr>
        <p:spPr>
          <a:xfrm>
            <a:off x="812800" y="1873956"/>
            <a:ext cx="38496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Ya en INICIO DE MATERIAL, observe la prueba asignada, de clic el nombre de la prueba.</a:t>
            </a:r>
          </a:p>
        </p:txBody>
      </p:sp>
      <p:sp>
        <p:nvSpPr>
          <p:cNvPr id="294" name="Shape 294"/>
          <p:cNvSpPr/>
          <p:nvPr/>
        </p:nvSpPr>
        <p:spPr>
          <a:xfrm>
            <a:off x="6333067" y="3533421"/>
            <a:ext cx="4075200" cy="429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Shape 295"/>
          <p:cNvCxnSpPr/>
          <p:nvPr/>
        </p:nvCxnSpPr>
        <p:spPr>
          <a:xfrm rot="10800000" flipH="1">
            <a:off x="2381956" y="970756"/>
            <a:ext cx="3307500" cy="80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96" name="Shape 296"/>
          <p:cNvCxnSpPr>
            <a:endCxn id="294" idx="1"/>
          </p:cNvCxnSpPr>
          <p:nvPr/>
        </p:nvCxnSpPr>
        <p:spPr>
          <a:xfrm>
            <a:off x="3623767" y="2494821"/>
            <a:ext cx="2709300" cy="1253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20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l="22281"/>
          <a:stretch/>
        </p:blipFill>
        <p:spPr>
          <a:xfrm>
            <a:off x="801510" y="425237"/>
            <a:ext cx="9042300" cy="55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7066845" y="2427110"/>
            <a:ext cx="4716300" cy="64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 startAt="4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Cuando se abra el material, descárguelo dando clic  en el botón indicado</a:t>
            </a:r>
          </a:p>
        </p:txBody>
      </p:sp>
      <p:cxnSp>
        <p:nvCxnSpPr>
          <p:cNvPr id="304" name="Shape 304"/>
          <p:cNvCxnSpPr/>
          <p:nvPr/>
        </p:nvCxnSpPr>
        <p:spPr>
          <a:xfrm rot="10800000">
            <a:off x="9109389" y="706059"/>
            <a:ext cx="1319400" cy="1689900"/>
          </a:xfrm>
          <a:prstGeom prst="straightConnector1">
            <a:avLst/>
          </a:prstGeom>
          <a:noFill/>
          <a:ln w="825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21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t="33030" r="71454" b="54160"/>
          <a:stretch/>
        </p:blipFill>
        <p:spPr>
          <a:xfrm>
            <a:off x="5767007" y="1317201"/>
            <a:ext cx="6379500" cy="15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547425" y="1681142"/>
            <a:ext cx="3759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Vaya a E-APRENDIZAJE y luego a “Materiales asignados a mi”</a:t>
            </a:r>
          </a:p>
        </p:txBody>
      </p:sp>
      <p:cxnSp>
        <p:nvCxnSpPr>
          <p:cNvPr id="312" name="Shape 312"/>
          <p:cNvCxnSpPr>
            <a:stCxn id="311" idx="2"/>
            <a:endCxn id="310" idx="1"/>
          </p:cNvCxnSpPr>
          <p:nvPr/>
        </p:nvCxnSpPr>
        <p:spPr>
          <a:xfrm rot="10800000" flipH="1">
            <a:off x="2427075" y="2093642"/>
            <a:ext cx="3339900" cy="2337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13" name="Shape 313"/>
          <p:cNvSpPr/>
          <p:nvPr/>
        </p:nvSpPr>
        <p:spPr>
          <a:xfrm>
            <a:off x="9771796" y="1681142"/>
            <a:ext cx="1315200" cy="9279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Shape 314"/>
          <p:cNvCxnSpPr/>
          <p:nvPr/>
        </p:nvCxnSpPr>
        <p:spPr>
          <a:xfrm>
            <a:off x="7287903" y="2145083"/>
            <a:ext cx="24840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545" y="3870419"/>
            <a:ext cx="10591800" cy="22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547425" y="3452883"/>
            <a:ext cx="8883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 En MATERIALES QUE HACER, de clic en el taller que requiera.  Luego siga los pasos 3 y 4.</a:t>
            </a:r>
          </a:p>
        </p:txBody>
      </p:sp>
      <p:cxnSp>
        <p:nvCxnSpPr>
          <p:cNvPr id="317" name="Shape 317"/>
          <p:cNvCxnSpPr/>
          <p:nvPr/>
        </p:nvCxnSpPr>
        <p:spPr>
          <a:xfrm>
            <a:off x="3751317" y="3822216"/>
            <a:ext cx="998100" cy="15549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22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ctrTitle"/>
          </p:nvPr>
        </p:nvSpPr>
        <p:spPr>
          <a:xfrm>
            <a:off x="1582225" y="2293768"/>
            <a:ext cx="9144000" cy="114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/>
              <a:t>Ingreso de autoevaluación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23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624" y="809525"/>
            <a:ext cx="10586524" cy="49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24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209320" y="1244907"/>
            <a:ext cx="773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Para realizar la Autoevaluación siga las siguientes instrucciones</a:t>
            </a:r>
          </a:p>
          <a:p>
            <a:endParaRPr lang="es-CO" dirty="0"/>
          </a:p>
        </p:txBody>
      </p:sp>
      <p:pic>
        <p:nvPicPr>
          <p:cNvPr id="4" name="9Wp6xL_aG7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290" y="2032956"/>
            <a:ext cx="6335310" cy="35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ctrTitle"/>
          </p:nvPr>
        </p:nvSpPr>
        <p:spPr>
          <a:xfrm>
            <a:off x="1524000" y="17511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 App Edupage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CO"/>
              <a:t>para android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26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189823"/>
            <a:ext cx="773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Para realizar la Autoevaluación siga las siguientes instrucciones</a:t>
            </a:r>
          </a:p>
          <a:p>
            <a:endParaRPr lang="es-CO" dirty="0"/>
          </a:p>
        </p:txBody>
      </p:sp>
      <p:pic>
        <p:nvPicPr>
          <p:cNvPr id="4" name="7pdQZOMnO7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171" y="1845670"/>
            <a:ext cx="7194014" cy="404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39333" y="841462"/>
            <a:ext cx="10771100" cy="5514900"/>
            <a:chOff x="1361208" y="671512"/>
            <a:chExt cx="10771100" cy="5514900"/>
          </a:xfrm>
        </p:grpSpPr>
        <p:pic>
          <p:nvPicPr>
            <p:cNvPr id="101" name="Shape 1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1137" y="671512"/>
              <a:ext cx="9229800" cy="551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Shape 102"/>
            <p:cNvSpPr txBox="1"/>
            <p:nvPr/>
          </p:nvSpPr>
          <p:spPr>
            <a:xfrm>
              <a:off x="7765142" y="4768932"/>
              <a:ext cx="9092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Usuario</a:t>
              </a:r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7765142" y="5096701"/>
              <a:ext cx="12502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Contraseña</a:t>
              </a: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1361208" y="5673435"/>
              <a:ext cx="43470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ingresar escriba el usuario y contraseña</a:t>
              </a:r>
            </a:p>
          </p:txBody>
        </p:sp>
        <p:cxnSp>
          <p:nvCxnSpPr>
            <p:cNvPr id="105" name="Shape 105"/>
            <p:cNvCxnSpPr/>
            <p:nvPr/>
          </p:nvCxnSpPr>
          <p:spPr>
            <a:xfrm rot="10800000" flipH="1">
              <a:off x="5708232" y="4974381"/>
              <a:ext cx="1981040" cy="88372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06" name="Shape 106"/>
            <p:cNvCxnSpPr/>
            <p:nvPr/>
          </p:nvCxnSpPr>
          <p:spPr>
            <a:xfrm rot="10800000" flipH="1">
              <a:off x="5735960" y="5416241"/>
              <a:ext cx="1953311" cy="420717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07" name="Shape 107"/>
            <p:cNvSpPr txBox="1"/>
            <p:nvPr/>
          </p:nvSpPr>
          <p:spPr>
            <a:xfrm>
              <a:off x="8674365" y="4316273"/>
              <a:ext cx="3405483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usuario es el correo de contacto</a:t>
              </a: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9441153" y="5093076"/>
              <a:ext cx="2691155" cy="6463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contraseña es una secuencia de caracteres.</a:t>
              </a:r>
            </a:p>
          </p:txBody>
        </p:sp>
      </p:grpSp>
      <p:sp>
        <p:nvSpPr>
          <p:cNvPr id="109" name="Shape 109"/>
          <p:cNvSpPr txBox="1"/>
          <p:nvPr/>
        </p:nvSpPr>
        <p:spPr>
          <a:xfrm>
            <a:off x="5006700" y="476350"/>
            <a:ext cx="1827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O" sz="1800" b="1"/>
              <a:t>Ingreso al SEB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3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Shape 115"/>
          <p:cNvGrpSpPr/>
          <p:nvPr/>
        </p:nvGrpSpPr>
        <p:grpSpPr>
          <a:xfrm>
            <a:off x="669056" y="859678"/>
            <a:ext cx="11522942" cy="5861768"/>
            <a:chOff x="230551" y="116114"/>
            <a:chExt cx="12258448" cy="6560457"/>
          </a:xfrm>
        </p:grpSpPr>
        <p:pic>
          <p:nvPicPr>
            <p:cNvPr id="116" name="Shape 1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68356" y="116114"/>
              <a:ext cx="8458487" cy="6560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246743" y="464458"/>
              <a:ext cx="1431326" cy="1477328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Permite ver las asignaturas que tiene en el día</a:t>
              </a:r>
              <a:r>
                <a:rPr lang="es-CO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246743" y="2565344"/>
              <a:ext cx="1721611" cy="1477328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Se accede a las calificaciones.  Sólo aparecen las que fueron ingresadas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0470388" y="4615542"/>
              <a:ext cx="1721611" cy="646331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Aquí se ven l</a:t>
              </a:r>
              <a:r>
                <a:rPr lang="es-CO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planes de clase</a:t>
              </a: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10294800" y="2983775"/>
              <a:ext cx="2194200" cy="137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7"/>
                </a:rPr>
                <a:t>Se ven las tareas y actividades evaluativas  del estudiante</a:t>
              </a:r>
            </a:p>
          </p:txBody>
        </p:sp>
        <p:cxnSp>
          <p:nvCxnSpPr>
            <p:cNvPr id="121" name="Shape 121"/>
            <p:cNvCxnSpPr>
              <a:stCxn id="117" idx="3"/>
            </p:cNvCxnSpPr>
            <p:nvPr/>
          </p:nvCxnSpPr>
          <p:spPr>
            <a:xfrm rot="10800000" flipH="1">
              <a:off x="1678070" y="1190222"/>
              <a:ext cx="426600" cy="12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2" name="Shape 122"/>
            <p:cNvCxnSpPr/>
            <p:nvPr/>
          </p:nvCxnSpPr>
          <p:spPr>
            <a:xfrm rot="-5400000">
              <a:off x="1441406" y="2065564"/>
              <a:ext cx="1727100" cy="6732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23" name="Shape 123"/>
            <p:cNvSpPr txBox="1"/>
            <p:nvPr/>
          </p:nvSpPr>
          <p:spPr>
            <a:xfrm>
              <a:off x="230551" y="4767942"/>
              <a:ext cx="1721611" cy="646331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 b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Aquí se ve la asistencia</a:t>
              </a:r>
            </a:p>
          </p:txBody>
        </p:sp>
        <p:cxnSp>
          <p:nvCxnSpPr>
            <p:cNvPr id="124" name="Shape 124"/>
            <p:cNvCxnSpPr/>
            <p:nvPr/>
          </p:nvCxnSpPr>
          <p:spPr>
            <a:xfrm rot="10800000" flipH="1">
              <a:off x="1968356" y="4576188"/>
              <a:ext cx="1268330" cy="65341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5" name="Shape 125"/>
            <p:cNvCxnSpPr>
              <a:stCxn id="119" idx="1"/>
            </p:cNvCxnSpPr>
            <p:nvPr/>
          </p:nvCxnSpPr>
          <p:spPr>
            <a:xfrm flipH="1">
              <a:off x="9651988" y="4938707"/>
              <a:ext cx="818400" cy="431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6" name="Shape 126"/>
            <p:cNvCxnSpPr/>
            <p:nvPr/>
          </p:nvCxnSpPr>
          <p:spPr>
            <a:xfrm flipH="1">
              <a:off x="7547428" y="4042673"/>
              <a:ext cx="2879415" cy="276998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27" name="Shape 127"/>
            <p:cNvSpPr txBox="1"/>
            <p:nvPr/>
          </p:nvSpPr>
          <p:spPr>
            <a:xfrm>
              <a:off x="10470388" y="1538513"/>
              <a:ext cx="1630574" cy="369332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Horario del día</a:t>
              </a:r>
            </a:p>
          </p:txBody>
        </p:sp>
        <p:cxnSp>
          <p:nvCxnSpPr>
            <p:cNvPr id="128" name="Shape 128"/>
            <p:cNvCxnSpPr/>
            <p:nvPr/>
          </p:nvCxnSpPr>
          <p:spPr>
            <a:xfrm rot="10800000">
              <a:off x="9814450" y="1635342"/>
              <a:ext cx="633050" cy="5824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9" name="Shape 129"/>
            <p:cNvCxnSpPr>
              <a:stCxn id="117" idx="3"/>
            </p:cNvCxnSpPr>
            <p:nvPr/>
          </p:nvCxnSpPr>
          <p:spPr>
            <a:xfrm>
              <a:off x="1678070" y="1203122"/>
              <a:ext cx="4225800" cy="2529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0" name="Shape 130"/>
            <p:cNvCxnSpPr>
              <a:stCxn id="118" idx="3"/>
            </p:cNvCxnSpPr>
            <p:nvPr/>
          </p:nvCxnSpPr>
          <p:spPr>
            <a:xfrm>
              <a:off x="1968355" y="3304008"/>
              <a:ext cx="6092700" cy="132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131" name="Shape 131"/>
          <p:cNvSpPr txBox="1"/>
          <p:nvPr/>
        </p:nvSpPr>
        <p:spPr>
          <a:xfrm>
            <a:off x="4773825" y="278425"/>
            <a:ext cx="3108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O" sz="1800" b="1"/>
              <a:t>Página principal del SEB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4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21978"/>
          <a:stretch/>
        </p:blipFill>
        <p:spPr>
          <a:xfrm>
            <a:off x="2917371" y="0"/>
            <a:ext cx="92746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86178" y="1302416"/>
            <a:ext cx="271417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 de clase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30413" y="2703061"/>
            <a:ext cx="271417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superior:  se observa Las evaluaciones del día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57628" y="5509169"/>
            <a:ext cx="271417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inferior:  las clases del día</a:t>
            </a:r>
          </a:p>
        </p:txBody>
      </p:sp>
      <p:sp>
        <p:nvSpPr>
          <p:cNvPr id="141" name="Shape 141"/>
          <p:cNvSpPr/>
          <p:nvPr/>
        </p:nvSpPr>
        <p:spPr>
          <a:xfrm>
            <a:off x="2656114" y="1103086"/>
            <a:ext cx="6386286" cy="3846284"/>
          </a:xfrm>
          <a:prstGeom prst="bracePair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Shape 142"/>
          <p:cNvCxnSpPr>
            <a:stCxn id="140" idx="3"/>
          </p:cNvCxnSpPr>
          <p:nvPr/>
        </p:nvCxnSpPr>
        <p:spPr>
          <a:xfrm rot="10800000" flipH="1">
            <a:off x="2971798" y="5326834"/>
            <a:ext cx="584100" cy="50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3" name="Shape 143"/>
          <p:cNvCxnSpPr/>
          <p:nvPr/>
        </p:nvCxnSpPr>
        <p:spPr>
          <a:xfrm>
            <a:off x="2971799" y="5832335"/>
            <a:ext cx="584200" cy="22012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5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0342" y="1296079"/>
            <a:ext cx="7624081" cy="401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353373" y="460600"/>
            <a:ext cx="38615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Calificaciones - Notas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0" y="2980986"/>
            <a:ext cx="2380343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se ven por asignatura y fase.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aparecen cuando las notas son ingresadas por el docente.</a:t>
            </a:r>
          </a:p>
        </p:txBody>
      </p:sp>
      <p:cxnSp>
        <p:nvCxnSpPr>
          <p:cNvPr id="152" name="Shape 152"/>
          <p:cNvCxnSpPr/>
          <p:nvPr/>
        </p:nvCxnSpPr>
        <p:spPr>
          <a:xfrm rot="10800000" flipH="1">
            <a:off x="1045029" y="2438288"/>
            <a:ext cx="4920300" cy="542699"/>
          </a:xfrm>
          <a:prstGeom prst="bentConnector4">
            <a:avLst>
              <a:gd name="adj1" fmla="val 14455"/>
              <a:gd name="adj2" fmla="val 353384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53" name="Shape 153"/>
          <p:cNvSpPr/>
          <p:nvPr/>
        </p:nvSpPr>
        <p:spPr>
          <a:xfrm>
            <a:off x="3715657" y="2438400"/>
            <a:ext cx="4499428" cy="5425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3715657" y="2980986"/>
            <a:ext cx="4499428" cy="182324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 rot="10800000" flipH="1">
            <a:off x="2075542" y="4296228"/>
            <a:ext cx="1640113" cy="15965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0464" y="5187723"/>
            <a:ext cx="5667374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5710464" y="5187723"/>
            <a:ext cx="5667374" cy="138724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Shape 158"/>
          <p:cNvCxnSpPr>
            <a:endCxn id="157" idx="1"/>
          </p:cNvCxnSpPr>
          <p:nvPr/>
        </p:nvCxnSpPr>
        <p:spPr>
          <a:xfrm rot="-5400000" flipH="1">
            <a:off x="4482864" y="4653747"/>
            <a:ext cx="1505400" cy="9498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59" name="Shape 159"/>
          <p:cNvSpPr/>
          <p:nvPr/>
        </p:nvSpPr>
        <p:spPr>
          <a:xfrm>
            <a:off x="3715657" y="3996648"/>
            <a:ext cx="4499428" cy="37940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856449" y="460625"/>
            <a:ext cx="6291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Calificaciones - Boletín de Periodo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082175" y="4039709"/>
            <a:ext cx="2380200" cy="42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AutoNum type="arabicPeriod"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Elija el periodo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25" y="1767562"/>
            <a:ext cx="11143373" cy="18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475" y="4303937"/>
            <a:ext cx="262890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668475" y="4814025"/>
            <a:ext cx="3061200" cy="104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De clic en “Imprimir/exportar” y luego en Boletin del Periodo</a:t>
            </a:r>
          </a:p>
        </p:txBody>
      </p:sp>
      <p:cxnSp>
        <p:nvCxnSpPr>
          <p:cNvPr id="170" name="Shape 170"/>
          <p:cNvCxnSpPr>
            <a:stCxn id="166" idx="0"/>
          </p:cNvCxnSpPr>
          <p:nvPr/>
        </p:nvCxnSpPr>
        <p:spPr>
          <a:xfrm rot="10800000" flipH="1">
            <a:off x="2272275" y="2806109"/>
            <a:ext cx="244500" cy="123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" name="Shape 171"/>
          <p:cNvCxnSpPr>
            <a:stCxn id="169" idx="0"/>
          </p:cNvCxnSpPr>
          <p:nvPr/>
        </p:nvCxnSpPr>
        <p:spPr>
          <a:xfrm rot="10800000" flipH="1">
            <a:off x="6199075" y="2504025"/>
            <a:ext cx="3641100" cy="231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2" name="Shape 172"/>
          <p:cNvCxnSpPr/>
          <p:nvPr/>
        </p:nvCxnSpPr>
        <p:spPr>
          <a:xfrm>
            <a:off x="7323600" y="5587075"/>
            <a:ext cx="1308600" cy="12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3" name="Shape 173"/>
          <p:cNvSpPr txBox="1"/>
          <p:nvPr/>
        </p:nvSpPr>
        <p:spPr>
          <a:xfrm>
            <a:off x="2780250" y="1114100"/>
            <a:ext cx="66315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visionado del boletín se activa según lo programado en la agenda.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7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4353378" y="460587"/>
            <a:ext cx="271417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Asistencia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997" y="1245054"/>
            <a:ext cx="8220075" cy="28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3628575" y="5114580"/>
            <a:ext cx="55443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se ve como va la asistencia (ausencias y retardos).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3628571" y="2461290"/>
            <a:ext cx="6772501" cy="957942"/>
          </a:xfrm>
          <a:prstGeom prst="roundRect">
            <a:avLst>
              <a:gd name="adj" fmla="val 22727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Shape 183"/>
          <p:cNvCxnSpPr>
            <a:stCxn id="181" idx="0"/>
          </p:cNvCxnSpPr>
          <p:nvPr/>
        </p:nvCxnSpPr>
        <p:spPr>
          <a:xfrm rot="10800000" flipH="1">
            <a:off x="6400725" y="3419280"/>
            <a:ext cx="666600" cy="169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8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4353373" y="460600"/>
            <a:ext cx="3989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/ Tarea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725" y="1045300"/>
            <a:ext cx="8562975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9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665</Words>
  <Application>Microsoft Office PowerPoint</Application>
  <PresentationFormat>Panorámica</PresentationFormat>
  <Paragraphs>116</Paragraphs>
  <Slides>27</Slides>
  <Notes>25</Notes>
  <HiddenSlides>0</HiddenSlides>
  <MMClips>2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de Office</vt:lpstr>
      <vt:lpstr>Presentación de PowerPoint</vt:lpstr>
      <vt:lpstr>Generalidades del SEB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Ayuda para acceder al material de prueba de suficiencia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 de autoevaluación</vt:lpstr>
      <vt:lpstr>Presentación de PowerPoint</vt:lpstr>
      <vt:lpstr>Presentación de PowerPoint</vt:lpstr>
      <vt:lpstr>Ayuda App Edupage para android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Jonathan Espinel Vallejo</cp:lastModifiedBy>
  <cp:revision>4</cp:revision>
  <dcterms:modified xsi:type="dcterms:W3CDTF">2017-08-29T17:28:32Z</dcterms:modified>
</cp:coreProperties>
</file>