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8" r:id="rId20"/>
    <p:sldId id="279" r:id="rId21"/>
    <p:sldId id="280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4798DE-B29B-477D-9364-DD7CE7116E38}">
  <a:tblStyle styleId="{FE4798DE-B29B-477D-9364-DD7CE7116E38}" styleName="Table_0">
    <a:wholeTbl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653B06B-0188-48EB-A56E-EBBFC0772188}" styleName="Table_1">
    <a:wholeTbl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7764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6882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3463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9627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5982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4971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026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282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2539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7932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443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92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3342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61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45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9725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1579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674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044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2622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374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#slide=id.g15b7e31917_0_0"/><Relationship Id="rId5" Type="http://schemas.openxmlformats.org/officeDocument/2006/relationships/hyperlink" Target="#slide=id.g157672abb7_0_54"/><Relationship Id="rId4" Type="http://schemas.openxmlformats.org/officeDocument/2006/relationships/hyperlink" Target="#slide=id.g157672abb7_0_27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Wp6xL_aG7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www.institut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ppt/slides/slide6.xml" TargetMode="External"/><Relationship Id="rId3" Type="http://schemas.openxmlformats.org/officeDocument/2006/relationships/image" Target="../media/image3.jpg"/><Relationship Id="rId7" Type="http://schemas.openxmlformats.org/officeDocument/2006/relationships/hyperlink" Target="ppt/slides/slide7.x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ppt/slides/slide8.xml" TargetMode="External"/><Relationship Id="rId5" Type="http://schemas.openxmlformats.org/officeDocument/2006/relationships/hyperlink" Target="ppt/slides/slide5.xml" TargetMode="External"/><Relationship Id="rId4" Type="http://schemas.openxmlformats.org/officeDocument/2006/relationships/hyperlink" Target="ppt/slides/slide4.x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Shape 84"/>
          <p:cNvGraphicFramePr/>
          <p:nvPr/>
        </p:nvGraphicFramePr>
        <p:xfrm>
          <a:off x="620050" y="269875"/>
          <a:ext cx="11184800" cy="1056640"/>
        </p:xfrm>
        <a:graphic>
          <a:graphicData uri="http://schemas.openxmlformats.org/drawingml/2006/table">
            <a:tbl>
              <a:tblPr>
                <a:noFill/>
                <a:tableStyleId>{FE4798DE-B29B-477D-9364-DD7CE7116E38}</a:tableStyleId>
              </a:tblPr>
              <a:tblGrid>
                <a:gridCol w="2552825"/>
                <a:gridCol w="6691325"/>
                <a:gridCol w="1022425"/>
                <a:gridCol w="918225"/>
              </a:tblGrid>
              <a:tr h="264150">
                <a:tc rowSpan="4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63500" marR="63500" marT="63500" marB="63500" anchor="ctr"/>
                </a:tc>
                <a:tc rowSpan="4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/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s-CO" sz="1200" b="1"/>
                        <a:t>Instructivo uso y manejo del SEB para padres de familia o tutores</a:t>
                      </a:r>
                    </a:p>
                  </a:txBody>
                  <a:tcPr marL="63500" marR="63500" marT="63500" marB="6350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3500" marR="6350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s-CO" sz="900"/>
                        <a:t>CODIGO:</a:t>
                      </a:r>
                    </a:p>
                  </a:txBody>
                  <a:tcPr marL="50800" marR="508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41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s-CO" sz="900"/>
                        <a:t>VERSIÓN:</a:t>
                      </a:r>
                    </a:p>
                  </a:txBody>
                  <a:tcPr marL="50800" marR="508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63500" marR="63500" marT="63500" marB="63500"/>
                </a:tc>
              </a:tr>
              <a:tr h="2641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s-CO" sz="900"/>
                        <a:t>FECHA:</a:t>
                      </a:r>
                    </a:p>
                  </a:txBody>
                  <a:tcPr marL="50800" marR="508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63500" marR="63500" marT="63500" marB="63500"/>
                </a:tc>
              </a:tr>
              <a:tr h="2641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s-CO" sz="900"/>
                        <a:t>HOJA:</a:t>
                      </a:r>
                    </a:p>
                  </a:txBody>
                  <a:tcPr marL="50800" marR="508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pic>
        <p:nvPicPr>
          <p:cNvPr id="85" name="Shape 85" descr="encabezad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375" y="351575"/>
            <a:ext cx="1490375" cy="9059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6" name="Shape 86"/>
          <p:cNvGraphicFramePr/>
          <p:nvPr/>
        </p:nvGraphicFramePr>
        <p:xfrm>
          <a:off x="3193225" y="2691725"/>
          <a:ext cx="5922000" cy="1013460"/>
        </p:xfrm>
        <a:graphic>
          <a:graphicData uri="http://schemas.openxmlformats.org/drawingml/2006/table">
            <a:tbl>
              <a:tblPr bandRow="1" bandCol="1">
                <a:noFill/>
                <a:tableStyleId>{6653B06B-0188-48EB-A56E-EBBFC0772188}</a:tableStyleId>
              </a:tblPr>
              <a:tblGrid>
                <a:gridCol w="5194300"/>
                <a:gridCol w="727700"/>
              </a:tblGrid>
              <a:tr h="203200">
                <a:tc>
                  <a:txBody>
                    <a:bodyPr/>
                    <a:lstStyle/>
                    <a:p>
                      <a:pPr lvl="0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CO" sz="1100" b="1"/>
                        <a:t>Procesos: enseñanza y aprendizaje, evaluación y promoción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CO" sz="1100" b="1"/>
                        <a:t>Pág.</a:t>
                      </a:r>
                    </a:p>
                  </a:txBody>
                  <a:tcPr marL="68575" marR="68575" marT="0" marB="0"/>
                </a:tc>
              </a:tr>
              <a:tr h="254000">
                <a:tc>
                  <a:txBody>
                    <a:bodyPr/>
                    <a:lstStyle/>
                    <a:p>
                      <a:pPr lvl="0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CO" sz="1100" u="sng">
                          <a:solidFill>
                            <a:schemeClr val="hlink"/>
                          </a:solidFill>
                          <a:hlinkClick r:id="rId4"/>
                        </a:rPr>
                        <a:t>Generalidades del SEB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CO" sz="1100"/>
                        <a:t>2</a:t>
                      </a:r>
                    </a:p>
                  </a:txBody>
                  <a:tcPr marL="68575" marR="68575" marT="0" marB="0"/>
                </a:tc>
              </a:tr>
              <a:tr h="254000">
                <a:tc>
                  <a:txBody>
                    <a:bodyPr/>
                    <a:lstStyle/>
                    <a:p>
                      <a:pPr lvl="0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CO" sz="1100" u="sng">
                          <a:solidFill>
                            <a:schemeClr val="hlink"/>
                          </a:solidFill>
                          <a:hlinkClick r:id="rId5"/>
                        </a:rPr>
                        <a:t>App Edupage para android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CO" sz="1100"/>
                        <a:t>17</a:t>
                      </a:r>
                    </a:p>
                  </a:txBody>
                  <a:tcPr marL="68575" marR="68575" marT="0" marB="0"/>
                </a:tc>
              </a:tr>
              <a:tr h="254000">
                <a:tc>
                  <a:txBody>
                    <a:bodyPr/>
                    <a:lstStyle/>
                    <a:p>
                      <a:pPr lvl="0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CO" sz="1100" u="sng">
                          <a:solidFill>
                            <a:schemeClr val="hlink"/>
                          </a:solidFill>
                          <a:hlinkClick r:id="rId6"/>
                        </a:rPr>
                        <a:t>Confirmación de cupo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CO" sz="1100"/>
                        <a:t>23</a:t>
                      </a:r>
                    </a:p>
                  </a:txBody>
                  <a:tcPr marL="68575" marR="68575" marT="0" marB="0"/>
                </a:tc>
              </a:tr>
            </a:tbl>
          </a:graphicData>
        </a:graphic>
      </p:graphicFrame>
      <p:graphicFrame>
        <p:nvGraphicFramePr>
          <p:cNvPr id="87" name="Shape 87"/>
          <p:cNvGraphicFramePr/>
          <p:nvPr/>
        </p:nvGraphicFramePr>
        <p:xfrm>
          <a:off x="2323762" y="5530600"/>
          <a:ext cx="7660925" cy="571575"/>
        </p:xfrm>
        <a:graphic>
          <a:graphicData uri="http://schemas.openxmlformats.org/drawingml/2006/table">
            <a:tbl>
              <a:tblPr bandRow="1" bandCol="1">
                <a:noFill/>
                <a:tableStyleId>{6653B06B-0188-48EB-A56E-EBBFC0772188}</a:tableStyleId>
              </a:tblPr>
              <a:tblGrid>
                <a:gridCol w="2638600"/>
                <a:gridCol w="2110700"/>
                <a:gridCol w="2911625"/>
              </a:tblGrid>
              <a:tr h="571575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s-CO" sz="1000" b="1"/>
                        <a:t>Elaborado por: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s-CO" sz="1000" b="1"/>
                        <a:t>Revisado por: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s-CO" sz="1000" b="1"/>
                        <a:t>Aprobado por:</a:t>
                      </a: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1</a:t>
            </a:fld>
            <a:endParaRPr lang="es-C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2712924" y="460600"/>
            <a:ext cx="67650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Examen / Tarea - actividad detallada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164" y="1360150"/>
            <a:ext cx="10543826" cy="468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10</a:t>
            </a:fld>
            <a:endParaRPr lang="es-CO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0650" y="1043749"/>
            <a:ext cx="8545800" cy="58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2867845" y="5153116"/>
            <a:ext cx="1843200" cy="92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  observa las metas y las fases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8512485" y="1622029"/>
            <a:ext cx="3289500" cy="3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ir al plan de otra asignatura</a:t>
            </a:r>
          </a:p>
        </p:txBody>
      </p:sp>
      <p:sp>
        <p:nvSpPr>
          <p:cNvPr id="207" name="Shape 207"/>
          <p:cNvSpPr/>
          <p:nvPr/>
        </p:nvSpPr>
        <p:spPr>
          <a:xfrm>
            <a:off x="4833257" y="1117600"/>
            <a:ext cx="6217796" cy="5740399"/>
          </a:xfrm>
          <a:prstGeom prst="roundRect">
            <a:avLst>
              <a:gd name="adj" fmla="val 22727"/>
            </a:avLst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Shape 208"/>
          <p:cNvCxnSpPr/>
          <p:nvPr/>
        </p:nvCxnSpPr>
        <p:spPr>
          <a:xfrm rot="10800000" flipH="1">
            <a:off x="4747850" y="5153125"/>
            <a:ext cx="1642200" cy="450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09" name="Shape 209"/>
          <p:cNvCxnSpPr>
            <a:stCxn id="206" idx="1"/>
          </p:cNvCxnSpPr>
          <p:nvPr/>
        </p:nvCxnSpPr>
        <p:spPr>
          <a:xfrm rot="10800000">
            <a:off x="5321085" y="1806679"/>
            <a:ext cx="3191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10" name="Shape 210"/>
          <p:cNvSpPr txBox="1"/>
          <p:nvPr/>
        </p:nvSpPr>
        <p:spPr>
          <a:xfrm>
            <a:off x="79828" y="3033250"/>
            <a:ext cx="1843315" cy="92332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dar clic aquí, lo lleva a cada meta y fase</a:t>
            </a:r>
          </a:p>
        </p:txBody>
      </p:sp>
      <p:cxnSp>
        <p:nvCxnSpPr>
          <p:cNvPr id="211" name="Shape 211"/>
          <p:cNvCxnSpPr/>
          <p:nvPr/>
        </p:nvCxnSpPr>
        <p:spPr>
          <a:xfrm rot="10800000" flipH="1">
            <a:off x="1923143" y="2394856"/>
            <a:ext cx="457199" cy="1034143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12" name="Shape 212"/>
          <p:cNvCxnSpPr/>
          <p:nvPr/>
        </p:nvCxnSpPr>
        <p:spPr>
          <a:xfrm>
            <a:off x="1923143" y="3428998"/>
            <a:ext cx="631370" cy="40715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13" name="Shape 213"/>
          <p:cNvSpPr/>
          <p:nvPr/>
        </p:nvSpPr>
        <p:spPr>
          <a:xfrm>
            <a:off x="2380340" y="1616532"/>
            <a:ext cx="2104500" cy="1611000"/>
          </a:xfrm>
          <a:prstGeom prst="bracePair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2443902" y="3227516"/>
            <a:ext cx="2162700" cy="1286099"/>
          </a:xfrm>
          <a:prstGeom prst="bracePair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276688" y="337848"/>
            <a:ext cx="2714100" cy="1077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Preparación  de clases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11</a:t>
            </a:fld>
            <a:endParaRPr lang="es-CO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9477" y="329375"/>
            <a:ext cx="8325200" cy="60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592525" y="3311157"/>
            <a:ext cx="1843200" cy="174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 se observa el material de apoyo que publica el maestro.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315775" y="2290212"/>
            <a:ext cx="2595000" cy="69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cada fase, al final esta el material académico</a:t>
            </a:r>
          </a:p>
        </p:txBody>
      </p:sp>
      <p:cxnSp>
        <p:nvCxnSpPr>
          <p:cNvPr id="224" name="Shape 224"/>
          <p:cNvCxnSpPr/>
          <p:nvPr/>
        </p:nvCxnSpPr>
        <p:spPr>
          <a:xfrm>
            <a:off x="2343160" y="5054755"/>
            <a:ext cx="1363800" cy="693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25" name="Shape 225"/>
          <p:cNvCxnSpPr/>
          <p:nvPr/>
        </p:nvCxnSpPr>
        <p:spPr>
          <a:xfrm rot="10800000" flipH="1">
            <a:off x="2748435" y="1782930"/>
            <a:ext cx="1409400" cy="507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26" name="Shape 226"/>
          <p:cNvCxnSpPr/>
          <p:nvPr/>
        </p:nvCxnSpPr>
        <p:spPr>
          <a:xfrm>
            <a:off x="5007285" y="1602655"/>
            <a:ext cx="22800" cy="3974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27" name="Shape 227"/>
          <p:cNvSpPr txBox="1"/>
          <p:nvPr/>
        </p:nvSpPr>
        <p:spPr>
          <a:xfrm>
            <a:off x="7465875" y="2330150"/>
            <a:ext cx="4329000" cy="251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Atención: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material académico (guias, talleres) se publica según lo planeado por el maestro.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12</a:t>
            </a:fld>
            <a:endParaRPr lang="es-CO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1348150"/>
            <a:ext cx="9144000" cy="47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4353373" y="460600"/>
            <a:ext cx="39894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Mensajes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13</a:t>
            </a:fld>
            <a:endParaRPr lang="es-CO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6425" y="1351374"/>
            <a:ext cx="7358400" cy="46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832364" y="4274423"/>
            <a:ext cx="1843200" cy="1200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Estos mensajes aparecen en el App del celular y en el SEB. 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3303602" y="437950"/>
            <a:ext cx="7843800" cy="3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escribir un mensaje</a:t>
            </a:r>
          </a:p>
        </p:txBody>
      </p:sp>
      <p:cxnSp>
        <p:nvCxnSpPr>
          <p:cNvPr id="243" name="Shape 243"/>
          <p:cNvCxnSpPr/>
          <p:nvPr/>
        </p:nvCxnSpPr>
        <p:spPr>
          <a:xfrm flipH="1">
            <a:off x="5215010" y="910304"/>
            <a:ext cx="2095200" cy="110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44" name="Shape 244"/>
          <p:cNvSpPr txBox="1"/>
          <p:nvPr/>
        </p:nvSpPr>
        <p:spPr>
          <a:xfrm>
            <a:off x="832375" y="1260750"/>
            <a:ext cx="1843200" cy="2834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Elegir un profesor y  envíar un mensaje.  Tenga en cuenta los tiempos de la jornada laboral para enviar mensajes  y recibir respuesta</a:t>
            </a:r>
          </a:p>
        </p:txBody>
      </p:sp>
      <p:sp>
        <p:nvSpPr>
          <p:cNvPr id="245" name="Shape 245"/>
          <p:cNvSpPr/>
          <p:nvPr/>
        </p:nvSpPr>
        <p:spPr>
          <a:xfrm>
            <a:off x="3053322" y="1537041"/>
            <a:ext cx="7292700" cy="3565800"/>
          </a:xfrm>
          <a:prstGeom prst="bracePair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14</a:t>
            </a:fld>
            <a:endParaRPr lang="es-CO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82" y="1323300"/>
            <a:ext cx="10610642" cy="503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1528800" y="617100"/>
            <a:ext cx="9134400" cy="7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C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Tablones de anuncios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15</a:t>
            </a:fld>
            <a:endParaRPr lang="es-CO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1528800" y="617100"/>
            <a:ext cx="9134400" cy="7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s-C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Acceso a Cafetería - Menú del restaurante</a:t>
            </a: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974" y="1323299"/>
            <a:ext cx="8447593" cy="540469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16</a:t>
            </a:fld>
            <a:endParaRPr lang="es-CO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ctrTitle"/>
          </p:nvPr>
        </p:nvSpPr>
        <p:spPr>
          <a:xfrm>
            <a:off x="1524000" y="175111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CO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 App Edupage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CO"/>
              <a:t>para Android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17</a:t>
            </a:fld>
            <a:endParaRPr lang="es-CO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s-CO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-209320" y="1244907"/>
            <a:ext cx="7733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Para realizar la Autoevaluación siga las siguientes instrucciones</a:t>
            </a:r>
          </a:p>
          <a:p>
            <a:endParaRPr lang="es-CO" dirty="0"/>
          </a:p>
        </p:txBody>
      </p:sp>
      <p:pic>
        <p:nvPicPr>
          <p:cNvPr id="4" name="9Wp6xL_aG7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5290" y="2032956"/>
            <a:ext cx="6335310" cy="356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ctrTitle"/>
          </p:nvPr>
        </p:nvSpPr>
        <p:spPr>
          <a:xfrm>
            <a:off x="3435300" y="1988200"/>
            <a:ext cx="5321400" cy="980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s-CO"/>
              <a:t>Reserva de cupo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19</a:t>
            </a:fld>
            <a:endParaRPr lang="es-CO"/>
          </a:p>
        </p:txBody>
      </p:sp>
      <p:sp>
        <p:nvSpPr>
          <p:cNvPr id="339" name="Shape 339"/>
          <p:cNvSpPr txBox="1"/>
          <p:nvPr/>
        </p:nvSpPr>
        <p:spPr>
          <a:xfrm>
            <a:off x="2841000" y="4121775"/>
            <a:ext cx="6706500" cy="223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CO"/>
              <a:t>Tener en cuenta: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s-CO"/>
              <a:t>Ingresar al SEB con el usuario y contraseña del padre de familia o tutor.  En caso de no poseer estos datos, solicitarlos con el administrador SEB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s-CO"/>
              <a:t>Se hace una única reserva por cada estudiante. No es válida hacerla por grupo de hermanos.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s-CO"/>
              <a:t>   3.   No es válida la reserva por medio de usuario y contraseña del estudiante.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838200" y="320400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CO"/>
              <a:t>Generalidades del SEB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838200" y="1461550"/>
            <a:ext cx="10515600" cy="514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s-CO"/>
              <a:t>El SEB  es  nuestro sistema por web para el seguimiento del proceso académico y formativo y emisiòn de informes. En este sitio  encuentra: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s-CO"/>
              <a:t>La planeación y programación de todas las asignaturas.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s-CO"/>
              <a:t>Actividades evaluativas,  calificaciones, tareas y guìas o talleres de estudio.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s-CO"/>
              <a:t>El desempeño a nivel de comportamiento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s-CO"/>
              <a:t>La asistencia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s-CO"/>
              <a:t>El horario de clases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s-CO"/>
              <a:t>Al final de cada periodo: el Informe Periódico del Proceso Académico y Formativo.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s-CO"/>
              <a:t>El menú diario del restaurante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s-CO"/>
              <a:t>Información de interés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s-CO"/>
              <a:t>Mensajes institucionales, citaciones, observaciones y recomendaciones de los docentes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s-CO"/>
              <a:t>Los planes de trabajo en caso de inasistencias.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CO"/>
              <a:t>Para ingresar digite la direcciòn </a:t>
            </a:r>
            <a:r>
              <a:rPr lang="es-CO" u="sng">
                <a:solidFill>
                  <a:schemeClr val="hlink"/>
                </a:solidFill>
                <a:hlinkClick r:id="rId3"/>
              </a:rPr>
              <a:t>www.</a:t>
            </a:r>
            <a:r>
              <a:rPr lang="es-CO"/>
              <a:t>institutocaldas.edupage.org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610600" y="634770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2</a:t>
            </a:fld>
            <a:endParaRPr lang="es-CO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sldNum" idx="12"/>
          </p:nvPr>
        </p:nvSpPr>
        <p:spPr>
          <a:xfrm>
            <a:off x="8610587" y="637330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20</a:t>
            </a:fld>
            <a:endParaRPr lang="es-CO"/>
          </a:p>
        </p:txBody>
      </p:sp>
      <p:pic>
        <p:nvPicPr>
          <p:cNvPr id="345" name="Shape 3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875" y="765725"/>
            <a:ext cx="527685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/>
          <p:nvPr/>
        </p:nvSpPr>
        <p:spPr>
          <a:xfrm>
            <a:off x="628000" y="1251350"/>
            <a:ext cx="4296600" cy="215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s-CO"/>
              <a:t> Revise en Mensajes la siguiente notificación y de clic en Mostrar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s-CO"/>
              <a:t>            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s-CO"/>
              <a:t>                                          ó 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s-CO"/>
              <a:t>Vaya a Comunicación -----&gt; Registro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669050" y="4512425"/>
            <a:ext cx="5891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CO"/>
              <a:t>2. En la ventana ACCIONES PARA RELLENAR, de clic en abrir</a:t>
            </a:r>
          </a:p>
        </p:txBody>
      </p:sp>
      <p:pic>
        <p:nvPicPr>
          <p:cNvPr id="348" name="Shape 3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50" y="4893600"/>
            <a:ext cx="11036049" cy="15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 txBox="1"/>
          <p:nvPr/>
        </p:nvSpPr>
        <p:spPr>
          <a:xfrm>
            <a:off x="389399" y="381938"/>
            <a:ext cx="11315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CO" b="1" dirty="0"/>
              <a:t>Recuerde:  ingrese al </a:t>
            </a:r>
            <a:r>
              <a:rPr lang="es-CO" b="1" dirty="0" err="1"/>
              <a:t>seb</a:t>
            </a:r>
            <a:r>
              <a:rPr lang="es-CO" b="1" dirty="0"/>
              <a:t> con su usuario y contraseña del padre </a:t>
            </a:r>
            <a:r>
              <a:rPr lang="es-CO" b="1" dirty="0" smtClean="0"/>
              <a:t>de familia</a:t>
            </a:r>
            <a:endParaRPr lang="es-CO" b="1" dirty="0"/>
          </a:p>
        </p:txBody>
      </p:sp>
      <p:sp>
        <p:nvSpPr>
          <p:cNvPr id="350" name="Shape 350"/>
          <p:cNvSpPr txBox="1"/>
          <p:nvPr/>
        </p:nvSpPr>
        <p:spPr>
          <a:xfrm>
            <a:off x="628000" y="843100"/>
            <a:ext cx="844200" cy="46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CO"/>
              <a:t>Pasos:  </a:t>
            </a:r>
          </a:p>
        </p:txBody>
      </p:sp>
      <p:pic>
        <p:nvPicPr>
          <p:cNvPr id="351" name="Shape 3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0675" y="1848250"/>
            <a:ext cx="4512875" cy="2795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Shape 352"/>
          <p:cNvCxnSpPr/>
          <p:nvPr/>
        </p:nvCxnSpPr>
        <p:spPr>
          <a:xfrm rot="10800000" flipH="1">
            <a:off x="2806125" y="1409250"/>
            <a:ext cx="3510900" cy="30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3" name="Shape 353"/>
          <p:cNvCxnSpPr/>
          <p:nvPr/>
        </p:nvCxnSpPr>
        <p:spPr>
          <a:xfrm>
            <a:off x="3699550" y="3183625"/>
            <a:ext cx="3196200" cy="91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4" name="Shape 354"/>
          <p:cNvCxnSpPr/>
          <p:nvPr/>
        </p:nvCxnSpPr>
        <p:spPr>
          <a:xfrm>
            <a:off x="5889075" y="4718800"/>
            <a:ext cx="4492200" cy="144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21</a:t>
            </a:fld>
            <a:endParaRPr lang="es-CO"/>
          </a:p>
        </p:txBody>
      </p:sp>
      <p:sp>
        <p:nvSpPr>
          <p:cNvPr id="360" name="Shape 360"/>
          <p:cNvSpPr txBox="1"/>
          <p:nvPr/>
        </p:nvSpPr>
        <p:spPr>
          <a:xfrm>
            <a:off x="721900" y="710250"/>
            <a:ext cx="4529400" cy="6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CO"/>
              <a:t>3.  De clic en la casilla de verificación y finalmente en el botón verde Guardar.</a:t>
            </a:r>
          </a:p>
        </p:txBody>
      </p:sp>
      <p:pic>
        <p:nvPicPr>
          <p:cNvPr id="361" name="Shape 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4900" y="151125"/>
            <a:ext cx="4381500" cy="39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900" y="4137012"/>
            <a:ext cx="10744200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/>
          <p:nvPr/>
        </p:nvSpPr>
        <p:spPr>
          <a:xfrm>
            <a:off x="804425" y="3214625"/>
            <a:ext cx="4529400" cy="7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CO"/>
              <a:t>4. Finalmente observe la fecha y hora de la confirmación por el padre para la reserva del siguiente año.</a:t>
            </a:r>
          </a:p>
        </p:txBody>
      </p:sp>
      <p:cxnSp>
        <p:nvCxnSpPr>
          <p:cNvPr id="364" name="Shape 364"/>
          <p:cNvCxnSpPr/>
          <p:nvPr/>
        </p:nvCxnSpPr>
        <p:spPr>
          <a:xfrm>
            <a:off x="3535950" y="994100"/>
            <a:ext cx="3397500" cy="139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5" name="Shape 365"/>
          <p:cNvCxnSpPr/>
          <p:nvPr/>
        </p:nvCxnSpPr>
        <p:spPr>
          <a:xfrm>
            <a:off x="2378275" y="1258350"/>
            <a:ext cx="4467000" cy="211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6" name="Shape 366"/>
          <p:cNvCxnSpPr>
            <a:stCxn id="363" idx="3"/>
          </p:cNvCxnSpPr>
          <p:nvPr/>
        </p:nvCxnSpPr>
        <p:spPr>
          <a:xfrm>
            <a:off x="5333825" y="3592475"/>
            <a:ext cx="2367300" cy="126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39333" y="841462"/>
            <a:ext cx="10771100" cy="5514900"/>
            <a:chOff x="1361208" y="671512"/>
            <a:chExt cx="10771100" cy="5514900"/>
          </a:xfrm>
        </p:grpSpPr>
        <p:pic>
          <p:nvPicPr>
            <p:cNvPr id="101" name="Shape 10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81137" y="671512"/>
              <a:ext cx="9229800" cy="551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Shape 102"/>
            <p:cNvSpPr txBox="1"/>
            <p:nvPr/>
          </p:nvSpPr>
          <p:spPr>
            <a:xfrm>
              <a:off x="7765142" y="4768932"/>
              <a:ext cx="9092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Usuario</a:t>
              </a:r>
            </a:p>
          </p:txBody>
        </p:sp>
        <p:sp>
          <p:nvSpPr>
            <p:cNvPr id="103" name="Shape 103"/>
            <p:cNvSpPr txBox="1"/>
            <p:nvPr/>
          </p:nvSpPr>
          <p:spPr>
            <a:xfrm>
              <a:off x="7765142" y="5096701"/>
              <a:ext cx="12502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Contraseña</a:t>
              </a:r>
            </a:p>
          </p:txBody>
        </p:sp>
        <p:sp>
          <p:nvSpPr>
            <p:cNvPr id="104" name="Shape 104"/>
            <p:cNvSpPr txBox="1"/>
            <p:nvPr/>
          </p:nvSpPr>
          <p:spPr>
            <a:xfrm>
              <a:off x="1361208" y="5673435"/>
              <a:ext cx="43470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s-C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Escribir el usuario y contraseña</a:t>
              </a:r>
            </a:p>
          </p:txBody>
        </p:sp>
        <p:cxnSp>
          <p:nvCxnSpPr>
            <p:cNvPr id="105" name="Shape 105"/>
            <p:cNvCxnSpPr/>
            <p:nvPr/>
          </p:nvCxnSpPr>
          <p:spPr>
            <a:xfrm rot="10800000" flipH="1">
              <a:off x="5708232" y="4974381"/>
              <a:ext cx="1981040" cy="88372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06" name="Shape 106"/>
            <p:cNvCxnSpPr/>
            <p:nvPr/>
          </p:nvCxnSpPr>
          <p:spPr>
            <a:xfrm rot="10800000" flipH="1">
              <a:off x="5735960" y="5416241"/>
              <a:ext cx="1953311" cy="420717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107" name="Shape 107"/>
            <p:cNvSpPr txBox="1"/>
            <p:nvPr/>
          </p:nvSpPr>
          <p:spPr>
            <a:xfrm>
              <a:off x="8674365" y="4316273"/>
              <a:ext cx="3405483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usuario es el correo de contacto</a:t>
              </a:r>
            </a:p>
          </p:txBody>
        </p:sp>
        <p:sp>
          <p:nvSpPr>
            <p:cNvPr id="108" name="Shape 108"/>
            <p:cNvSpPr txBox="1"/>
            <p:nvPr/>
          </p:nvSpPr>
          <p:spPr>
            <a:xfrm>
              <a:off x="9441153" y="5093076"/>
              <a:ext cx="2691155" cy="64633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contraseña es una secuencia de caracteres.</a:t>
              </a:r>
            </a:p>
          </p:txBody>
        </p:sp>
      </p:grpSp>
      <p:sp>
        <p:nvSpPr>
          <p:cNvPr id="109" name="Shape 109"/>
          <p:cNvSpPr txBox="1"/>
          <p:nvPr/>
        </p:nvSpPr>
        <p:spPr>
          <a:xfrm>
            <a:off x="5006700" y="476350"/>
            <a:ext cx="1827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CO" sz="1800" b="1"/>
              <a:t>Ingreso al SEB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3</a:t>
            </a:fld>
            <a:endParaRPr lang="es-C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Shape 115"/>
          <p:cNvGrpSpPr/>
          <p:nvPr/>
        </p:nvGrpSpPr>
        <p:grpSpPr>
          <a:xfrm>
            <a:off x="669056" y="859678"/>
            <a:ext cx="11522942" cy="5861768"/>
            <a:chOff x="230551" y="116114"/>
            <a:chExt cx="12258448" cy="6560457"/>
          </a:xfrm>
        </p:grpSpPr>
        <p:pic>
          <p:nvPicPr>
            <p:cNvPr id="116" name="Shape 1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68356" y="116114"/>
              <a:ext cx="8458487" cy="65604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Shape 117"/>
            <p:cNvSpPr txBox="1"/>
            <p:nvPr/>
          </p:nvSpPr>
          <p:spPr>
            <a:xfrm>
              <a:off x="246743" y="464458"/>
              <a:ext cx="1431326" cy="1477328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800" b="1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Permite ver las asignaturas que tiene en el día</a:t>
              </a:r>
              <a:r>
                <a:rPr lang="es-CO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</p:txBody>
        </p:sp>
        <p:sp>
          <p:nvSpPr>
            <p:cNvPr id="118" name="Shape 118"/>
            <p:cNvSpPr txBox="1"/>
            <p:nvPr/>
          </p:nvSpPr>
          <p:spPr>
            <a:xfrm>
              <a:off x="246740" y="2565349"/>
              <a:ext cx="1721700" cy="8100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800" b="1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Se accede a las calificaciones.  </a:t>
              </a:r>
            </a:p>
          </p:txBody>
        </p:sp>
        <p:sp>
          <p:nvSpPr>
            <p:cNvPr id="119" name="Shape 119"/>
            <p:cNvSpPr txBox="1"/>
            <p:nvPr/>
          </p:nvSpPr>
          <p:spPr>
            <a:xfrm>
              <a:off x="10470388" y="4615542"/>
              <a:ext cx="1721611" cy="646331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800" b="1"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s-CO" sz="1800" b="1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6"/>
                </a:rPr>
                <a:t>e ven l</a:t>
              </a:r>
              <a:r>
                <a:rPr lang="es-CO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 planes de clase</a:t>
              </a:r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10294800" y="2983775"/>
              <a:ext cx="2194200" cy="137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800" b="1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7"/>
                </a:rPr>
                <a:t>Se ven las tareas y actividades evaluativas  del estudiante</a:t>
              </a:r>
            </a:p>
          </p:txBody>
        </p:sp>
        <p:cxnSp>
          <p:nvCxnSpPr>
            <p:cNvPr id="121" name="Shape 121"/>
            <p:cNvCxnSpPr>
              <a:stCxn id="117" idx="3"/>
            </p:cNvCxnSpPr>
            <p:nvPr/>
          </p:nvCxnSpPr>
          <p:spPr>
            <a:xfrm rot="10800000" flipH="1">
              <a:off x="1678070" y="1190222"/>
              <a:ext cx="426600" cy="12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22" name="Shape 122"/>
            <p:cNvCxnSpPr/>
            <p:nvPr/>
          </p:nvCxnSpPr>
          <p:spPr>
            <a:xfrm rot="-5400000">
              <a:off x="1441406" y="2065564"/>
              <a:ext cx="1727100" cy="6732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123" name="Shape 123"/>
            <p:cNvSpPr txBox="1"/>
            <p:nvPr/>
          </p:nvSpPr>
          <p:spPr>
            <a:xfrm>
              <a:off x="230551" y="4767942"/>
              <a:ext cx="1721611" cy="646331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800" b="1"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s-CO" sz="1800" b="1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8"/>
                </a:rPr>
                <a:t>e ve la asistencia</a:t>
              </a:r>
            </a:p>
          </p:txBody>
        </p:sp>
        <p:cxnSp>
          <p:nvCxnSpPr>
            <p:cNvPr id="124" name="Shape 124"/>
            <p:cNvCxnSpPr/>
            <p:nvPr/>
          </p:nvCxnSpPr>
          <p:spPr>
            <a:xfrm rot="10800000" flipH="1">
              <a:off x="1968356" y="4576188"/>
              <a:ext cx="1268330" cy="65341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25" name="Shape 125"/>
            <p:cNvCxnSpPr>
              <a:stCxn id="119" idx="1"/>
            </p:cNvCxnSpPr>
            <p:nvPr/>
          </p:nvCxnSpPr>
          <p:spPr>
            <a:xfrm flipH="1">
              <a:off x="9651988" y="4938707"/>
              <a:ext cx="818400" cy="431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26" name="Shape 126"/>
            <p:cNvCxnSpPr/>
            <p:nvPr/>
          </p:nvCxnSpPr>
          <p:spPr>
            <a:xfrm flipH="1">
              <a:off x="7547428" y="4042673"/>
              <a:ext cx="2879415" cy="276998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127" name="Shape 127"/>
            <p:cNvSpPr txBox="1"/>
            <p:nvPr/>
          </p:nvSpPr>
          <p:spPr>
            <a:xfrm>
              <a:off x="10470388" y="1538513"/>
              <a:ext cx="1630574" cy="369332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Horario del día</a:t>
              </a:r>
            </a:p>
          </p:txBody>
        </p:sp>
        <p:cxnSp>
          <p:nvCxnSpPr>
            <p:cNvPr id="128" name="Shape 128"/>
            <p:cNvCxnSpPr/>
            <p:nvPr/>
          </p:nvCxnSpPr>
          <p:spPr>
            <a:xfrm rot="10800000">
              <a:off x="9814450" y="1635342"/>
              <a:ext cx="633050" cy="5824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29" name="Shape 129"/>
            <p:cNvCxnSpPr>
              <a:stCxn id="117" idx="3"/>
            </p:cNvCxnSpPr>
            <p:nvPr/>
          </p:nvCxnSpPr>
          <p:spPr>
            <a:xfrm>
              <a:off x="1678070" y="1203122"/>
              <a:ext cx="4225800" cy="2529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30" name="Shape 130"/>
            <p:cNvCxnSpPr>
              <a:stCxn id="118" idx="3"/>
            </p:cNvCxnSpPr>
            <p:nvPr/>
          </p:nvCxnSpPr>
          <p:spPr>
            <a:xfrm>
              <a:off x="1968440" y="2970349"/>
              <a:ext cx="6092700" cy="1329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131" name="Shape 131"/>
          <p:cNvSpPr txBox="1"/>
          <p:nvPr/>
        </p:nvSpPr>
        <p:spPr>
          <a:xfrm>
            <a:off x="4773825" y="278425"/>
            <a:ext cx="3108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CO" sz="1800" b="1"/>
              <a:t>Página principal del SEB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4</a:t>
            </a:fld>
            <a:endParaRPr lang="es-C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l="21978"/>
          <a:stretch/>
        </p:blipFill>
        <p:spPr>
          <a:xfrm>
            <a:off x="2917371" y="0"/>
            <a:ext cx="92746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86178" y="1302416"/>
            <a:ext cx="271417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 de clase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230413" y="2703061"/>
            <a:ext cx="271417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 superior:  se observa Las evaluaciones del día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257628" y="5509169"/>
            <a:ext cx="271417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 inferior:  las clases del día</a:t>
            </a:r>
          </a:p>
        </p:txBody>
      </p:sp>
      <p:sp>
        <p:nvSpPr>
          <p:cNvPr id="141" name="Shape 141"/>
          <p:cNvSpPr/>
          <p:nvPr/>
        </p:nvSpPr>
        <p:spPr>
          <a:xfrm>
            <a:off x="2656114" y="1103086"/>
            <a:ext cx="6386286" cy="3846284"/>
          </a:xfrm>
          <a:prstGeom prst="bracePair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Shape 142"/>
          <p:cNvCxnSpPr>
            <a:stCxn id="140" idx="3"/>
          </p:cNvCxnSpPr>
          <p:nvPr/>
        </p:nvCxnSpPr>
        <p:spPr>
          <a:xfrm rot="10800000" flipH="1">
            <a:off x="2971798" y="5326834"/>
            <a:ext cx="584100" cy="505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3" name="Shape 143"/>
          <p:cNvCxnSpPr/>
          <p:nvPr/>
        </p:nvCxnSpPr>
        <p:spPr>
          <a:xfrm>
            <a:off x="2971799" y="5832335"/>
            <a:ext cx="584200" cy="220122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5</a:t>
            </a:fld>
            <a:endParaRPr lang="es-CO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0342" y="1296079"/>
            <a:ext cx="7624081" cy="401614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4353373" y="460600"/>
            <a:ext cx="3861599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Calificaciones - Notas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0" y="2980986"/>
            <a:ext cx="2380343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 se ven por asignatura y fase.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aparecen cuando las notas son ingresadas por el docente.</a:t>
            </a:r>
          </a:p>
        </p:txBody>
      </p:sp>
      <p:cxnSp>
        <p:nvCxnSpPr>
          <p:cNvPr id="152" name="Shape 152"/>
          <p:cNvCxnSpPr/>
          <p:nvPr/>
        </p:nvCxnSpPr>
        <p:spPr>
          <a:xfrm rot="10800000" flipH="1">
            <a:off x="1045029" y="2438288"/>
            <a:ext cx="4920300" cy="542699"/>
          </a:xfrm>
          <a:prstGeom prst="bentConnector4">
            <a:avLst>
              <a:gd name="adj1" fmla="val 14455"/>
              <a:gd name="adj2" fmla="val 353384"/>
            </a:avLst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53" name="Shape 153"/>
          <p:cNvSpPr/>
          <p:nvPr/>
        </p:nvSpPr>
        <p:spPr>
          <a:xfrm>
            <a:off x="3715657" y="2438400"/>
            <a:ext cx="4499428" cy="54258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3715657" y="2980986"/>
            <a:ext cx="4499428" cy="1823241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Shape 155"/>
          <p:cNvCxnSpPr/>
          <p:nvPr/>
        </p:nvCxnSpPr>
        <p:spPr>
          <a:xfrm rot="10800000" flipH="1">
            <a:off x="2075542" y="4296228"/>
            <a:ext cx="1640113" cy="15965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0464" y="5187723"/>
            <a:ext cx="5667374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5710464" y="5187723"/>
            <a:ext cx="5667374" cy="1387246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Shape 158"/>
          <p:cNvCxnSpPr>
            <a:endCxn id="157" idx="1"/>
          </p:cNvCxnSpPr>
          <p:nvPr/>
        </p:nvCxnSpPr>
        <p:spPr>
          <a:xfrm rot="-5400000" flipH="1">
            <a:off x="4482864" y="4653747"/>
            <a:ext cx="1505400" cy="9498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59" name="Shape 159"/>
          <p:cNvSpPr/>
          <p:nvPr/>
        </p:nvSpPr>
        <p:spPr>
          <a:xfrm>
            <a:off x="3715657" y="3996648"/>
            <a:ext cx="4499428" cy="379407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6</a:t>
            </a:fld>
            <a:endParaRPr lang="es-C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2856449" y="460625"/>
            <a:ext cx="62919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Calificaciones - Boletín de Periodo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1082175" y="4039709"/>
            <a:ext cx="2380200" cy="42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AutoNum type="arabicPeriod"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Elegir el periodo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525" y="1767562"/>
            <a:ext cx="11143373" cy="181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475" y="4303937"/>
            <a:ext cx="2628900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4668475" y="4814025"/>
            <a:ext cx="3061200" cy="104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Dar clic en “Imprimir/exportar” y luego en Boletin del Periodo</a:t>
            </a:r>
          </a:p>
        </p:txBody>
      </p:sp>
      <p:cxnSp>
        <p:nvCxnSpPr>
          <p:cNvPr id="170" name="Shape 170"/>
          <p:cNvCxnSpPr>
            <a:stCxn id="166" idx="0"/>
          </p:cNvCxnSpPr>
          <p:nvPr/>
        </p:nvCxnSpPr>
        <p:spPr>
          <a:xfrm rot="10800000" flipH="1">
            <a:off x="2272275" y="2806109"/>
            <a:ext cx="244500" cy="1233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1" name="Shape 171"/>
          <p:cNvCxnSpPr>
            <a:stCxn id="169" idx="0"/>
          </p:cNvCxnSpPr>
          <p:nvPr/>
        </p:nvCxnSpPr>
        <p:spPr>
          <a:xfrm rot="10800000" flipH="1">
            <a:off x="6199075" y="2504025"/>
            <a:ext cx="3641100" cy="2310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2" name="Shape 172"/>
          <p:cNvCxnSpPr/>
          <p:nvPr/>
        </p:nvCxnSpPr>
        <p:spPr>
          <a:xfrm>
            <a:off x="7323600" y="5587075"/>
            <a:ext cx="1308600" cy="12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3" name="Shape 173"/>
          <p:cNvSpPr txBox="1"/>
          <p:nvPr/>
        </p:nvSpPr>
        <p:spPr>
          <a:xfrm>
            <a:off x="2272275" y="1114100"/>
            <a:ext cx="80364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buNone/>
            </a:pP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puede visualizar  en las fechas programadas en la agenda.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7</a:t>
            </a:fld>
            <a:endParaRPr lang="es-CO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4353378" y="460587"/>
            <a:ext cx="271417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Asistencia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0997" y="1245054"/>
            <a:ext cx="8220075" cy="280034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3628575" y="5114580"/>
            <a:ext cx="55443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 se ve como va la asistencia (ausencias y retardos).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3628571" y="2461290"/>
            <a:ext cx="6772501" cy="957942"/>
          </a:xfrm>
          <a:prstGeom prst="roundRect">
            <a:avLst>
              <a:gd name="adj" fmla="val 22727"/>
            </a:avLst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3" name="Shape 183"/>
          <p:cNvCxnSpPr>
            <a:stCxn id="181" idx="0"/>
          </p:cNvCxnSpPr>
          <p:nvPr/>
        </p:nvCxnSpPr>
        <p:spPr>
          <a:xfrm rot="10800000" flipH="1">
            <a:off x="6400725" y="3419280"/>
            <a:ext cx="666600" cy="1695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8</a:t>
            </a:fld>
            <a:endParaRPr lang="es-C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681823" y="1204350"/>
            <a:ext cx="39894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Examen / Tarea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575" y="1045300"/>
            <a:ext cx="6512075" cy="52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9</a:t>
            </a:fld>
            <a:endParaRPr lang="es-CO"/>
          </a:p>
        </p:txBody>
      </p:sp>
      <p:sp>
        <p:nvSpPr>
          <p:cNvPr id="192" name="Shape 192"/>
          <p:cNvSpPr txBox="1"/>
          <p:nvPr/>
        </p:nvSpPr>
        <p:spPr>
          <a:xfrm>
            <a:off x="786975" y="2291775"/>
            <a:ext cx="3779100" cy="170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CO"/>
              <a:t>Elegir el curso, asignatura, dìa.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s-CO"/>
              <a:t>En esta pàgina puede filtrar por tareas  o actividades de cada fase del modelo.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s-CO"/>
              <a:t>La informaciòn la observa desde lo màs reciente a lo màs antiguo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675</Words>
  <Application>Microsoft Office PowerPoint</Application>
  <PresentationFormat>Panorámica</PresentationFormat>
  <Paragraphs>123</Paragraphs>
  <Slides>21</Slides>
  <Notes>20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de Office</vt:lpstr>
      <vt:lpstr>Presentación de PowerPoint</vt:lpstr>
      <vt:lpstr>Generalidades del SEB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Ayuda App Edupage para Android</vt:lpstr>
      <vt:lpstr>Presentación de PowerPoint</vt:lpstr>
      <vt:lpstr>Reserva de cupo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Jonathan Espinel Vallejo</cp:lastModifiedBy>
  <cp:revision>2</cp:revision>
  <dcterms:modified xsi:type="dcterms:W3CDTF">2017-08-29T18:07:17Z</dcterms:modified>
</cp:coreProperties>
</file>